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Fjalla One"/>
      <p:regular r:id="rId49"/>
    </p:embeddedFont>
    <p:embeddedFont>
      <p:font typeface="Bricolage Grotesque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Fjalla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ricolageGrotesque-bold.fntdata"/><Relationship Id="rId50" Type="http://schemas.openxmlformats.org/officeDocument/2006/relationships/font" Target="fonts/BricolageGrotesqu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70CBB9MdNWM&amp;list=PLz4xB83Y3Vbjtqr_ttOkBWZZ_ewEVVPXQ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Easier to mount on Mac, this does not require any more drivers and dependencies. But It needs to be prepare a bit to safely mount.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 linux, as long as all the </a:t>
            </a:r>
            <a:r>
              <a:rPr lang="en-GB"/>
              <a:t>prerequisite</a:t>
            </a:r>
            <a:r>
              <a:rPr lang="en-GB"/>
              <a:t> packages are there, mounting is just one command.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42bf366d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42bf366d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42bf366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42bf366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42bf366d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42bf366d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42bf366d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42bf366d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42bf366d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42bf366d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om.apple.wifi.known-networks.plist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"wifi.network.ssid.2 Floor 1"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"__OSSpecific__"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"ChannelHistory" =&gt;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"CollocatedGroup" =&gt;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"RoamingProfileType" =&gt; "None"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"TemporarilyDisabled" =&gt;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"AddedAt" =&gt; 2024-03-20 21:31:02 +0000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"AddReason" =&gt; "Cloud Sync"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"CaptiveProfile"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"CaptiveNetwork" =&gt;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"Hidden" =&gt;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"JoinedBySystemAtWeek" =&gt; 1211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"JoinedByUserAt" =&gt; 2024-03-20 21:31:02 +0000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"Moving" =&gt;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"PrivateMACAddressEvaluationState" =&gt;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"SSID" =&gt; {length = 9, bytes = 0x3220466c6f6f722031}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"SupportedSecurityTypes" =&gt; "WPA/WPA2 Personal"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"SystemMode" =&gt;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"UpdatedAt" =&gt; 2024-10-04 06:36:19 +0000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}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42bf366d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a42bf366d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42bf366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42bf366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42bf366d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42bf366d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42bf366d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42bf366d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42bf366d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42bf366d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42bf366d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42bf366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com.apple.quarantine</a:t>
            </a:r>
            <a:endParaRPr sz="1150">
              <a:solidFill>
                <a:srgbClr val="242424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42424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com.apple.metadata:kMDItemWhereFroms</a:t>
            </a:r>
            <a:endParaRPr sz="1150">
              <a:solidFill>
                <a:srgbClr val="242424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42424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42424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42bf366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42bf366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42bf366d1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42bf366d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42bf366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a42bf366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42bf366d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42bf366d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42bf366d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a42bf366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/opt/mac_apt/mac_apt.py -o /cases/experiment –csv -d DD /cases/stsupport18_disk.raw UTMPX USERS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42bf366d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42bf366d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42bf366d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42bf366d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42bf366d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a42bf366d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42bf366d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42bf366d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https://www.youtube.com/watch?v=70CBB9MdNWM&amp;list=PLz4xB83Y3Vbjtqr_ttOkBWZZ_ewEVVPXQ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42bf366d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42bf366d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42bf366d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42bf366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42bf366d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42bf366d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System Integrity Protection (SIP) is a feature that protects the kernel from unauthorised access, code injection, debugging, or general modifications.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42bf366d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42bf366d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1.jpg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MacOS Incident Response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Aung Myint Myat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Mounting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1071536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Commercial tools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Mount on macOS - with </a:t>
            </a:r>
            <a:r>
              <a:rPr lang="en-GB">
                <a:solidFill>
                  <a:srgbClr val="E06666"/>
                </a:solidFill>
              </a:rPr>
              <a:t>apfs_mounts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Mount on Linux - with </a:t>
            </a:r>
            <a:r>
              <a:rPr lang="en-GB">
                <a:solidFill>
                  <a:srgbClr val="E06666"/>
                </a:solidFill>
              </a:rPr>
              <a:t>apfs_fuse </a:t>
            </a:r>
            <a:br>
              <a:rPr lang="en-GB">
                <a:solidFill>
                  <a:srgbClr val="E06666"/>
                </a:solidFill>
              </a:rPr>
            </a:br>
            <a:r>
              <a:rPr lang="en-GB" sz="1100"/>
              <a:t># apfs-fuse -o ro,allow_other </a:t>
            </a:r>
            <a:r>
              <a:rPr lang="en-GB" sz="1100">
                <a:solidFill>
                  <a:srgbClr val="FFFF00"/>
                </a:solidFill>
              </a:rPr>
              <a:t>ewf1</a:t>
            </a:r>
            <a:r>
              <a:rPr lang="en-GB" sz="1100"/>
              <a:t> /mnt/apfs_mount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Make sure to mount as rdonly, noexec, noowners</a:t>
            </a:r>
            <a:endParaRPr/>
          </a:p>
        </p:txBody>
      </p:sp>
      <p:pic>
        <p:nvPicPr>
          <p:cNvPr id="291" name="Google Shape;291;p26" title="cybersecurity_NicoElNino-AlamyStockPhoto.jpg"/>
          <p:cNvPicPr preferRelativeResize="0"/>
          <p:nvPr/>
        </p:nvPicPr>
        <p:blipFill rotWithShape="1">
          <a:blip r:embed="rId3">
            <a:alphaModFix/>
          </a:blip>
          <a:srcRect b="8620" l="36519" r="11077" t="-862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92" name="Google Shape;292;p26" title="cyber-crime-in-florida.jpg"/>
          <p:cNvPicPr preferRelativeResize="0"/>
          <p:nvPr/>
        </p:nvPicPr>
        <p:blipFill rotWithShape="1">
          <a:blip r:embed="rId4">
            <a:alphaModFix/>
          </a:blip>
          <a:srcRect b="-3757" l="24129" r="24134" t="1471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293" name="Google Shape;293;p26" title="ipde_2039.jpg"/>
          <p:cNvPicPr preferRelativeResize="0"/>
          <p:nvPr/>
        </p:nvPicPr>
        <p:blipFill rotWithShape="1">
          <a:blip r:embed="rId5">
            <a:alphaModFix/>
          </a:blip>
          <a:srcRect b="-18217" l="19572" r="13005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Mounting on Linux</a:t>
            </a:r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75" y="1743725"/>
            <a:ext cx="6668058" cy="2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Evidence Profiling</a:t>
            </a:r>
            <a:endParaRPr/>
          </a:p>
        </p:txBody>
      </p:sp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1367119" y="1073977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version, serial number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28"/>
          <p:cNvSpPr txBox="1"/>
          <p:nvPr>
            <p:ph idx="1" type="body"/>
          </p:nvPr>
        </p:nvSpPr>
        <p:spPr>
          <a:xfrm>
            <a:off x="222200" y="1814975"/>
            <a:ext cx="5139300" cy="707100"/>
          </a:xfrm>
          <a:prstGeom prst="rect">
            <a:avLst/>
          </a:prstGeom>
        </p:spPr>
        <p:txBody>
          <a:bodyPr anchorCtr="0" anchor="t" bIns="79950" lIns="79950" spcFirstLastPara="1" rIns="79950" wrap="square" tIns="7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99"/>
              </a:spcAft>
              <a:buNone/>
            </a:pPr>
            <a:r>
              <a:rPr b="1" lang="en-GB" sz="1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version</a:t>
            </a:r>
            <a:r>
              <a:rPr lang="en-GB" sz="1136">
                <a:solidFill>
                  <a:srgbClr val="FFFFFF"/>
                </a:solidFill>
              </a:rPr>
              <a:t> - /System/Library/CoreServices/SystemVersion.plist</a:t>
            </a:r>
            <a:endParaRPr sz="1136">
              <a:solidFill>
                <a:srgbClr val="FFFFFF"/>
              </a:solidFill>
            </a:endParaRPr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269099" y="3353275"/>
            <a:ext cx="6081300" cy="707100"/>
          </a:xfrm>
          <a:prstGeom prst="rect">
            <a:avLst/>
          </a:prstGeom>
        </p:spPr>
        <p:txBody>
          <a:bodyPr anchorCtr="0" anchor="t" bIns="79950" lIns="79950" spcFirstLastPara="1" rIns="79950" wrap="square" tIns="7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399"/>
              </a:spcAft>
              <a:buNone/>
            </a:pPr>
            <a:r>
              <a:rPr b="1" lang="en-GB" sz="11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Serial Number</a:t>
            </a:r>
            <a:r>
              <a:rPr lang="en-GB" sz="1136">
                <a:solidFill>
                  <a:srgbClr val="FFFFFF"/>
                </a:solidFill>
              </a:rPr>
              <a:t> - /private/var/folders/zz/zyxvpxvq6csfxvn_n00000sm00006d/C</a:t>
            </a:r>
            <a:endParaRPr sz="1136">
              <a:solidFill>
                <a:srgbClr val="FFFFFF"/>
              </a:solidFill>
            </a:endParaRPr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600" y="3842975"/>
            <a:ext cx="6916650" cy="10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36050"/>
            <a:ext cx="4066324" cy="1507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Evidence Profiling</a:t>
            </a:r>
            <a:endParaRPr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407450" y="1665475"/>
            <a:ext cx="3456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Time Zone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/etc/localtime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/>
              <a:t>/Library/Preferences/.GlobalPreferences.plist</a:t>
            </a:r>
            <a:endParaRPr sz="1200"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75" y="1117450"/>
            <a:ext cx="4618125" cy="36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Evidence Profiling</a:t>
            </a:r>
            <a:endParaRPr/>
          </a:p>
        </p:txBody>
      </p:sp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7853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User Accounts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/private/var/db/dslocal/nodes/Default/users</a:t>
            </a:r>
            <a:br>
              <a:rPr lang="en-GB"/>
            </a:br>
            <a:r>
              <a:rPr lang="en-GB"/>
              <a:t>/private/var/db/dslocal/nodes/Default/groups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25" y="2638800"/>
            <a:ext cx="7303299" cy="16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/>
        </p:nvSpPr>
        <p:spPr>
          <a:xfrm>
            <a:off x="5973700" y="1500500"/>
            <a:ext cx="27417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F4CCCC"/>
                </a:solidFill>
                <a:latin typeface="Lato"/>
                <a:ea typeface="Lato"/>
                <a:cs typeface="Lato"/>
                <a:sym typeface="Lato"/>
              </a:rPr>
              <a:t>Note</a:t>
            </a: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b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/etc/passwd don’t show everything. </a:t>
            </a:r>
            <a:b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user account has a separate plist file.</a:t>
            </a:r>
            <a:b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Names starting  _* are service accounts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Evidence Profiling</a:t>
            </a:r>
            <a:endParaRPr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Montserrat"/>
                <a:ea typeface="Montserrat"/>
                <a:cs typeface="Montserrat"/>
                <a:sym typeface="Montserrat"/>
              </a:rPr>
              <a:t>Network Configurations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/Library/Preferences/SystemConfiguration/NetworkInterfaces.plist</a:t>
            </a:r>
            <a:br>
              <a:rPr lang="en-GB"/>
            </a:br>
            <a:r>
              <a:rPr lang="en-GB"/>
              <a:t>/Library/Preferences/SystemConfiguration/preferences.plist</a:t>
            </a:r>
            <a:br>
              <a:rPr lang="en-GB"/>
            </a:br>
            <a:r>
              <a:rPr lang="en-GB"/>
              <a:t>/private/var/db/dhcpclient/leases/</a:t>
            </a:r>
            <a:br>
              <a:rPr lang="en-GB"/>
            </a:br>
            <a:r>
              <a:rPr lang="en-GB"/>
              <a:t>/Library/Preferences/com.apple.wifi.known-networks.plist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Information gathered</a:t>
            </a:r>
            <a:r>
              <a:rPr lang="en-GB"/>
              <a:t> : Interface, network type, MAC address, model, computer name, network configuration, DNS information, proxies if in used, SSID, Router IP and MAC, lease start date.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Dhcpclient leases</a:t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900" y="1019975"/>
            <a:ext cx="4747175" cy="39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Artifacts: Account Activities</a:t>
            </a:r>
            <a:endParaRPr/>
          </a:p>
        </p:txBody>
      </p:sp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1836442" y="1204470"/>
            <a:ext cx="3129900" cy="2846700"/>
          </a:xfrm>
          <a:prstGeom prst="rect">
            <a:avLst/>
          </a:prstGeom>
        </p:spPr>
        <p:txBody>
          <a:bodyPr anchorCtr="0" anchor="t" bIns="84525" lIns="84525" spcFirstLastPara="1" rIns="84525" wrap="square" tIns="84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1">
                <a:solidFill>
                  <a:srgbClr val="FFFFFF"/>
                </a:solidFill>
              </a:rPr>
              <a:t>User  Shell Artifacts</a:t>
            </a:r>
            <a:endParaRPr sz="1201">
              <a:solidFill>
                <a:srgbClr val="FFFFFF"/>
              </a:solidFill>
            </a:endParaRPr>
          </a:p>
          <a:p>
            <a:pPr indent="-287656" lvl="0" marL="422678" rtl="0" algn="l">
              <a:spcBef>
                <a:spcPts val="1479"/>
              </a:spcBef>
              <a:spcAft>
                <a:spcPts val="0"/>
              </a:spcAft>
              <a:buClr>
                <a:srgbClr val="FFFFFF"/>
              </a:buClr>
              <a:buSzPts val="1202"/>
              <a:buChar char="●"/>
            </a:pPr>
            <a:r>
              <a:rPr lang="en-GB" sz="1201">
                <a:solidFill>
                  <a:srgbClr val="FFFFFF"/>
                </a:solidFill>
              </a:rPr>
              <a:t>~/.zshenv (optional)</a:t>
            </a:r>
            <a:endParaRPr sz="1201">
              <a:solidFill>
                <a:srgbClr val="FFFFFF"/>
              </a:solidFill>
            </a:endParaRPr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2"/>
              <a:buChar char="●"/>
            </a:pPr>
            <a:r>
              <a:rPr lang="en-GB" sz="1201">
                <a:solidFill>
                  <a:srgbClr val="FFFFFF"/>
                </a:solidFill>
              </a:rPr>
              <a:t>~/.zprofile</a:t>
            </a:r>
            <a:endParaRPr sz="1201">
              <a:solidFill>
                <a:srgbClr val="FFFFFF"/>
              </a:solidFill>
            </a:endParaRPr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2"/>
              <a:buChar char="●"/>
            </a:pPr>
            <a:r>
              <a:rPr lang="en-GB" sz="1201">
                <a:solidFill>
                  <a:srgbClr val="FFFFFF"/>
                </a:solidFill>
              </a:rPr>
              <a:t>~/.zshrc</a:t>
            </a:r>
            <a:endParaRPr sz="1201">
              <a:solidFill>
                <a:srgbClr val="FFFFFF"/>
              </a:solidFill>
            </a:endParaRPr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2"/>
              <a:buChar char="●"/>
            </a:pPr>
            <a:r>
              <a:rPr lang="en-GB" sz="1201">
                <a:solidFill>
                  <a:srgbClr val="FFFFFF"/>
                </a:solidFill>
              </a:rPr>
              <a:t>~</a:t>
            </a:r>
            <a:r>
              <a:rPr lang="en-GB" sz="1201">
                <a:solidFill>
                  <a:srgbClr val="FFFFFF"/>
                </a:solidFill>
              </a:rPr>
              <a:t>/.zlogin</a:t>
            </a:r>
            <a:endParaRPr sz="1201">
              <a:solidFill>
                <a:srgbClr val="FFFFFF"/>
              </a:solidFill>
            </a:endParaRPr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2"/>
              <a:buChar char="●"/>
            </a:pPr>
            <a:r>
              <a:rPr lang="en-GB" sz="1201">
                <a:solidFill>
                  <a:srgbClr val="FFFFFF"/>
                </a:solidFill>
              </a:rPr>
              <a:t>~/.zlogout </a:t>
            </a:r>
            <a:r>
              <a:rPr lang="en-GB" sz="1201"/>
              <a:t>(optional)</a:t>
            </a:r>
            <a:endParaRPr sz="1201"/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SzPts val="1202"/>
              <a:buChar char="●"/>
            </a:pPr>
            <a:r>
              <a:rPr lang="en-GB" sz="1201"/>
              <a:t>/etc/zprofile</a:t>
            </a:r>
            <a:endParaRPr sz="1201"/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SzPts val="1202"/>
              <a:buChar char="●"/>
            </a:pPr>
            <a:r>
              <a:rPr lang="en-GB" sz="1201"/>
              <a:t>/etc/zshrc</a:t>
            </a:r>
            <a:endParaRPr sz="1201"/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SzPts val="1202"/>
              <a:buChar char="●"/>
            </a:pPr>
            <a:r>
              <a:rPr lang="en-GB" sz="1201"/>
              <a:t>/etc/zsh/zlogin</a:t>
            </a:r>
            <a:endParaRPr sz="1201"/>
          </a:p>
          <a:p>
            <a:pPr indent="0" lvl="0" marL="0" rtl="0" algn="l">
              <a:spcBef>
                <a:spcPts val="1479"/>
              </a:spcBef>
              <a:spcAft>
                <a:spcPts val="0"/>
              </a:spcAft>
              <a:buNone/>
            </a:pPr>
            <a:r>
              <a:rPr lang="en-GB" sz="1201"/>
              <a:t>User history</a:t>
            </a:r>
            <a:endParaRPr sz="1201"/>
          </a:p>
          <a:p>
            <a:pPr indent="-287656" lvl="0" marL="422678" rtl="0" algn="l">
              <a:spcBef>
                <a:spcPts val="1479"/>
              </a:spcBef>
              <a:spcAft>
                <a:spcPts val="0"/>
              </a:spcAft>
              <a:buSzPts val="1202"/>
              <a:buChar char="●"/>
            </a:pPr>
            <a:r>
              <a:rPr lang="en-GB" sz="1201"/>
              <a:t>~/.zsh_history</a:t>
            </a:r>
            <a:endParaRPr sz="1201"/>
          </a:p>
          <a:p>
            <a:pPr indent="-287656" lvl="0" marL="422678" rtl="0" algn="l">
              <a:spcBef>
                <a:spcPts val="0"/>
              </a:spcBef>
              <a:spcAft>
                <a:spcPts val="0"/>
              </a:spcAft>
              <a:buSzPts val="1202"/>
              <a:buChar char="●"/>
            </a:pPr>
            <a:r>
              <a:rPr lang="en-GB" sz="1201"/>
              <a:t>~/.zsh_sessions</a:t>
            </a:r>
            <a:endParaRPr sz="1201"/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528" y="898876"/>
            <a:ext cx="1889454" cy="33457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3"/>
          <p:cNvSpPr txBox="1"/>
          <p:nvPr/>
        </p:nvSpPr>
        <p:spPr>
          <a:xfrm>
            <a:off x="1553100" y="4459475"/>
            <a:ext cx="6626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Note: This applies to any other shells that might be on the system.</a:t>
            </a:r>
            <a:br>
              <a:rPr lang="en-GB" sz="13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               Check under /etc/.</a:t>
            </a:r>
            <a:endParaRPr sz="13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Artifacts: Account Activities</a:t>
            </a:r>
            <a:endParaRPr/>
          </a:p>
        </p:txBody>
      </p:sp>
      <p:sp>
        <p:nvSpPr>
          <p:cNvPr id="351" name="Google Shape;351;p34"/>
          <p:cNvSpPr txBox="1"/>
          <p:nvPr>
            <p:ph idx="1" type="body"/>
          </p:nvPr>
        </p:nvSpPr>
        <p:spPr>
          <a:xfrm>
            <a:off x="949650" y="1482750"/>
            <a:ext cx="5969100" cy="525300"/>
          </a:xfrm>
          <a:prstGeom prst="rect">
            <a:avLst/>
          </a:prstGeom>
        </p:spPr>
        <p:txBody>
          <a:bodyPr anchorCtr="0" anchor="t" bIns="96050" lIns="96050" spcFirstLastPara="1" rIns="96050" wrap="square" tIns="9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81"/>
              </a:spcAft>
              <a:buNone/>
            </a:pPr>
            <a:r>
              <a:rPr b="1" lang="en-GB" sz="1365">
                <a:latin typeface="Montserrat"/>
                <a:ea typeface="Montserrat"/>
                <a:cs typeface="Montserrat"/>
                <a:sym typeface="Montserrat"/>
              </a:rPr>
              <a:t>User Plist </a:t>
            </a:r>
            <a:r>
              <a:rPr lang="en-GB" sz="1365"/>
              <a:t>- /private/var/db/dslocal/nodes/Default/users/&lt;username&gt;.plist</a:t>
            </a:r>
            <a:endParaRPr sz="1365"/>
          </a:p>
        </p:txBody>
      </p:sp>
      <p:pic>
        <p:nvPicPr>
          <p:cNvPr id="352" name="Google Shape;3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00" y="2135142"/>
            <a:ext cx="5969208" cy="247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Artifacts: Account Activities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949650" y="1482750"/>
            <a:ext cx="5969100" cy="525300"/>
          </a:xfrm>
          <a:prstGeom prst="rect">
            <a:avLst/>
          </a:prstGeom>
        </p:spPr>
        <p:txBody>
          <a:bodyPr anchorCtr="0" anchor="t" bIns="96050" lIns="96050" spcFirstLastPara="1" rIns="96050" wrap="square" tIns="9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81"/>
              </a:spcAft>
              <a:buNone/>
            </a:pPr>
            <a:r>
              <a:rPr b="1" lang="en-GB" sz="1365">
                <a:latin typeface="Montserrat"/>
                <a:ea typeface="Montserrat"/>
                <a:cs typeface="Montserrat"/>
                <a:sym typeface="Montserrat"/>
              </a:rPr>
              <a:t>Login History</a:t>
            </a:r>
            <a:r>
              <a:rPr b="1" lang="en-GB" sz="1365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65"/>
              <a:t>-</a:t>
            </a:r>
            <a:r>
              <a:rPr lang="en-GB" sz="1365"/>
              <a:t>/Library/Preferences/com.apple.loginwindow.plist</a:t>
            </a:r>
            <a:endParaRPr sz="1365"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50" y="2008050"/>
            <a:ext cx="5879041" cy="28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47375" y="651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 Profile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307525" y="1326925"/>
            <a:ext cx="70389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Aung Myint Myat is currently working as a threat hunter at ExpressVPN in Singapore. I spend most of the time building security tools and hunting adversaries. From threat hunting, incident response, and engineering security tools, I do all the cool stuff.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Disclaimer</a:t>
            </a:r>
            <a:endParaRPr b="1"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Opinions expressed are solely my own and are not related to any of my  previous or present employers.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materials presented are based loosely on publicly available research and discoveries.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examples shown in this presentation may violate corporate security policies. Proceed with caution and at your own risk.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 am not responsible for any damage or issues that may arise.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Artifacts: Account Activities</a:t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1955570" y="1518619"/>
            <a:ext cx="5000302" cy="3297145"/>
            <a:chOff x="4514863" y="1155537"/>
            <a:chExt cx="2200256" cy="2733044"/>
          </a:xfrm>
        </p:grpSpPr>
        <p:sp>
          <p:nvSpPr>
            <p:cNvPr id="366" name="Google Shape;366;p36"/>
            <p:cNvSpPr/>
            <p:nvPr/>
          </p:nvSpPr>
          <p:spPr>
            <a:xfrm>
              <a:off x="4514863" y="1155537"/>
              <a:ext cx="2200200" cy="433200"/>
            </a:xfrm>
            <a:prstGeom prst="roundRect">
              <a:avLst>
                <a:gd fmla="val 46272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110300" lIns="110300" spcFirstLastPara="1" rIns="110300" wrap="square" tIns="110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8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4514863" y="2788481"/>
              <a:ext cx="1100100" cy="1100100"/>
            </a:xfrm>
            <a:prstGeom prst="roundRect">
              <a:avLst>
                <a:gd fmla="val 16667" name="adj"/>
              </a:avLst>
            </a:prstGeom>
            <a:solidFill>
              <a:srgbClr val="0C0C0C"/>
            </a:solidFill>
            <a:ln cap="flat" cmpd="sng" w="114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0300" lIns="110300" spcFirstLastPara="1" rIns="110300" wrap="square" tIns="110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8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615019" y="2788481"/>
              <a:ext cx="1100100" cy="1100100"/>
            </a:xfrm>
            <a:prstGeom prst="roundRect">
              <a:avLst>
                <a:gd fmla="val 16667" name="adj"/>
              </a:avLst>
            </a:prstGeom>
            <a:solidFill>
              <a:srgbClr val="0C0C0C"/>
            </a:solidFill>
            <a:ln cap="flat" cmpd="sng" w="114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0300" lIns="110300" spcFirstLastPara="1" rIns="110300" wrap="square" tIns="110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8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4514863" y="1688381"/>
              <a:ext cx="1100100" cy="1100100"/>
            </a:xfrm>
            <a:prstGeom prst="roundRect">
              <a:avLst>
                <a:gd fmla="val 16667" name="adj"/>
              </a:avLst>
            </a:prstGeom>
            <a:solidFill>
              <a:srgbClr val="0C0C0C"/>
            </a:solidFill>
            <a:ln cap="flat" cmpd="sng" w="114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0300" lIns="110300" spcFirstLastPara="1" rIns="110300" wrap="square" tIns="110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8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5615019" y="1688381"/>
              <a:ext cx="1100100" cy="1100100"/>
            </a:xfrm>
            <a:prstGeom prst="roundRect">
              <a:avLst>
                <a:gd fmla="val 16667" name="adj"/>
              </a:avLst>
            </a:prstGeom>
            <a:solidFill>
              <a:srgbClr val="0C0C0C"/>
            </a:solidFill>
            <a:ln cap="flat" cmpd="sng" w="1147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0300" lIns="110300" spcFirstLastPara="1" rIns="110300" wrap="square" tIns="110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88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6"/>
            <p:cNvSpPr txBox="1"/>
            <p:nvPr/>
          </p:nvSpPr>
          <p:spPr>
            <a:xfrm>
              <a:off x="4626913" y="1234660"/>
              <a:ext cx="19761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71">
                  <a:solidFill>
                    <a:srgbClr val="0C0C0C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/Users/&lt;username&gt;/Library/Preferences/</a:t>
              </a:r>
              <a:endParaRPr sz="1471">
                <a:solidFill>
                  <a:srgbClr val="0C0C0C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</p:txBody>
        </p:sp>
        <p:sp>
          <p:nvSpPr>
            <p:cNvPr id="372" name="Google Shape;372;p36"/>
            <p:cNvSpPr txBox="1"/>
            <p:nvPr/>
          </p:nvSpPr>
          <p:spPr>
            <a:xfrm>
              <a:off x="4618350" y="1815225"/>
              <a:ext cx="8931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Browser downloads</a:t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-298450" lvl="0" marL="269999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Clr>
                  <a:srgbClr val="B6D7A8"/>
                </a:buClr>
                <a:buSzPts val="1100"/>
                <a:buFont typeface="Bricolage Grotesque"/>
                <a:buChar char="●"/>
              </a:pP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com.apple.LaunchServices.QuarantineEventsV*</a:t>
              </a:r>
              <a:endParaRPr sz="11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</p:txBody>
        </p:sp>
        <p:sp>
          <p:nvSpPr>
            <p:cNvPr id="373" name="Google Shape;373;p36"/>
            <p:cNvSpPr txBox="1"/>
            <p:nvPr/>
          </p:nvSpPr>
          <p:spPr>
            <a:xfrm>
              <a:off x="5718525" y="1815225"/>
              <a:ext cx="8931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Recently Accessed Files</a:t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-298450" lvl="0" marL="179999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Clr>
                  <a:srgbClr val="B6D7A8"/>
                </a:buClr>
                <a:buSzPts val="1100"/>
                <a:buFont typeface="Bricolage Grotesque"/>
                <a:buChar char="●"/>
              </a:pP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com.apple.shared.plist</a:t>
              </a:r>
              <a:endParaRPr sz="11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-29845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6D7A8"/>
                </a:buClr>
                <a:buSzPts val="1100"/>
                <a:buFont typeface="Bricolage Grotesque"/>
                <a:buChar char="●"/>
              </a:pP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c</a:t>
              </a: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om.apple.recentitems.plist</a:t>
              </a:r>
              <a:endParaRPr sz="11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</p:txBody>
        </p:sp>
        <p:sp>
          <p:nvSpPr>
            <p:cNvPr id="374" name="Google Shape;374;p36"/>
            <p:cNvSpPr txBox="1"/>
            <p:nvPr/>
          </p:nvSpPr>
          <p:spPr>
            <a:xfrm>
              <a:off x="4618350" y="2915375"/>
              <a:ext cx="8931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Finder app</a:t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-298450" lvl="0" marL="179999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Clr>
                  <a:srgbClr val="B6D7A8"/>
                </a:buClr>
                <a:buSzPts val="1100"/>
                <a:buFont typeface="Bricolage Grotesque"/>
                <a:buChar char="●"/>
              </a:pP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com.apple.finder.plist</a:t>
              </a:r>
              <a:endParaRPr sz="11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</p:txBody>
        </p:sp>
        <p:sp>
          <p:nvSpPr>
            <p:cNvPr id="375" name="Google Shape;375;p36"/>
            <p:cNvSpPr txBox="1"/>
            <p:nvPr/>
          </p:nvSpPr>
          <p:spPr>
            <a:xfrm>
              <a:off x="5718525" y="2915375"/>
              <a:ext cx="893100" cy="8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Keychain preferences</a:t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  <a:p>
              <a:pPr indent="-298450" lvl="0" marL="179999" rtl="0" algn="l">
                <a:lnSpc>
                  <a:spcPct val="115000"/>
                </a:lnSpc>
                <a:spcBef>
                  <a:spcPts val="483"/>
                </a:spcBef>
                <a:spcAft>
                  <a:spcPts val="0"/>
                </a:spcAft>
                <a:buClr>
                  <a:srgbClr val="B6D7A8"/>
                </a:buClr>
                <a:buSzPts val="1100"/>
                <a:buFont typeface="Bricolage Grotesque"/>
                <a:buChar char="●"/>
              </a:pP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com.apple.</a:t>
              </a: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keychainaccess</a:t>
              </a:r>
              <a:r>
                <a:rPr lang="en-GB" sz="1100">
                  <a:solidFill>
                    <a:srgbClr val="B6D7A8"/>
                  </a:solidFill>
                  <a:latin typeface="Bricolage Grotesque"/>
                  <a:ea typeface="Bricolage Grotesque"/>
                  <a:cs typeface="Bricolage Grotesque"/>
                  <a:sym typeface="Bricolage Grotesque"/>
                </a:rPr>
                <a:t>.plist</a:t>
              </a:r>
              <a:endParaRPr sz="1100">
                <a:solidFill>
                  <a:srgbClr val="B6D7A8"/>
                </a:solidFill>
                <a:latin typeface="Bricolage Grotesque"/>
                <a:ea typeface="Bricolage Grotesque"/>
                <a:cs typeface="Bricolage Grotesque"/>
                <a:sym typeface="Bricolage Grotesque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Artifacts: Persistence</a:t>
            </a:r>
            <a:endParaRPr/>
          </a:p>
        </p:txBody>
      </p:sp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282925" y="1803350"/>
            <a:ext cx="3898200" cy="30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Launch Daemons/ Launch Agents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System Startup (root or user)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/Library/LaunchAgents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/Library/LaunchDaemons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/System/Library/LaunchAgents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/System/Library/LaunchDaemons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User Login (user)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/Users/&lt;username&gt;/Library/LaunchAgents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25" y="2345650"/>
            <a:ext cx="5259776" cy="17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to analyze Launchd Files</a:t>
            </a:r>
            <a:endParaRPr/>
          </a:p>
        </p:txBody>
      </p:sp>
      <p:grpSp>
        <p:nvGrpSpPr>
          <p:cNvPr id="388" name="Google Shape;388;p38"/>
          <p:cNvGrpSpPr/>
          <p:nvPr/>
        </p:nvGrpSpPr>
        <p:grpSpPr>
          <a:xfrm>
            <a:off x="901751" y="1607602"/>
            <a:ext cx="7545063" cy="2848832"/>
            <a:chOff x="799469" y="1147334"/>
            <a:chExt cx="7545063" cy="2848832"/>
          </a:xfrm>
        </p:grpSpPr>
        <p:sp>
          <p:nvSpPr>
            <p:cNvPr id="389" name="Google Shape;389;p38"/>
            <p:cNvSpPr/>
            <p:nvPr/>
          </p:nvSpPr>
          <p:spPr>
            <a:xfrm>
              <a:off x="799469" y="1147334"/>
              <a:ext cx="1830825" cy="2848832"/>
            </a:xfrm>
            <a:custGeom>
              <a:rect b="b" l="l" r="r" t="t"/>
              <a:pathLst>
                <a:path extrusionOk="0" h="209550" w="134669">
                  <a:moveTo>
                    <a:pt x="13654" y="0"/>
                  </a:moveTo>
                  <a:lnTo>
                    <a:pt x="12073" y="287"/>
                  </a:lnTo>
                  <a:lnTo>
                    <a:pt x="10636" y="719"/>
                  </a:lnTo>
                  <a:lnTo>
                    <a:pt x="9198" y="1150"/>
                  </a:lnTo>
                  <a:lnTo>
                    <a:pt x="7905" y="1868"/>
                  </a:lnTo>
                  <a:lnTo>
                    <a:pt x="6611" y="2587"/>
                  </a:lnTo>
                  <a:lnTo>
                    <a:pt x="5462" y="3449"/>
                  </a:lnTo>
                  <a:lnTo>
                    <a:pt x="4455" y="4455"/>
                  </a:lnTo>
                  <a:lnTo>
                    <a:pt x="3449" y="5462"/>
                  </a:lnTo>
                  <a:lnTo>
                    <a:pt x="2587" y="6755"/>
                  </a:lnTo>
                  <a:lnTo>
                    <a:pt x="1725" y="7905"/>
                  </a:lnTo>
                  <a:lnTo>
                    <a:pt x="1150" y="9342"/>
                  </a:lnTo>
                  <a:lnTo>
                    <a:pt x="575" y="10636"/>
                  </a:lnTo>
                  <a:lnTo>
                    <a:pt x="287" y="12073"/>
                  </a:lnTo>
                  <a:lnTo>
                    <a:pt x="0" y="13654"/>
                  </a:lnTo>
                  <a:lnTo>
                    <a:pt x="0" y="15235"/>
                  </a:lnTo>
                  <a:lnTo>
                    <a:pt x="0" y="194315"/>
                  </a:lnTo>
                  <a:lnTo>
                    <a:pt x="0" y="195896"/>
                  </a:lnTo>
                  <a:lnTo>
                    <a:pt x="287" y="197333"/>
                  </a:lnTo>
                  <a:lnTo>
                    <a:pt x="575" y="198771"/>
                  </a:lnTo>
                  <a:lnTo>
                    <a:pt x="1150" y="200208"/>
                  </a:lnTo>
                  <a:lnTo>
                    <a:pt x="1725" y="201501"/>
                  </a:lnTo>
                  <a:lnTo>
                    <a:pt x="2587" y="202795"/>
                  </a:lnTo>
                  <a:lnTo>
                    <a:pt x="3449" y="203945"/>
                  </a:lnTo>
                  <a:lnTo>
                    <a:pt x="4455" y="205095"/>
                  </a:lnTo>
                  <a:lnTo>
                    <a:pt x="5462" y="206101"/>
                  </a:lnTo>
                  <a:lnTo>
                    <a:pt x="6611" y="206963"/>
                  </a:lnTo>
                  <a:lnTo>
                    <a:pt x="7905" y="207682"/>
                  </a:lnTo>
                  <a:lnTo>
                    <a:pt x="9198" y="208256"/>
                  </a:lnTo>
                  <a:lnTo>
                    <a:pt x="10636" y="208831"/>
                  </a:lnTo>
                  <a:lnTo>
                    <a:pt x="12073" y="209263"/>
                  </a:lnTo>
                  <a:lnTo>
                    <a:pt x="13654" y="209406"/>
                  </a:lnTo>
                  <a:lnTo>
                    <a:pt x="15091" y="209550"/>
                  </a:lnTo>
                  <a:lnTo>
                    <a:pt x="119434" y="209550"/>
                  </a:lnTo>
                  <a:lnTo>
                    <a:pt x="121015" y="209406"/>
                  </a:lnTo>
                  <a:lnTo>
                    <a:pt x="122453" y="209263"/>
                  </a:lnTo>
                  <a:lnTo>
                    <a:pt x="123890" y="208831"/>
                  </a:lnTo>
                  <a:lnTo>
                    <a:pt x="125327" y="208256"/>
                  </a:lnTo>
                  <a:lnTo>
                    <a:pt x="126620" y="207682"/>
                  </a:lnTo>
                  <a:lnTo>
                    <a:pt x="127914" y="206963"/>
                  </a:lnTo>
                  <a:lnTo>
                    <a:pt x="129064" y="206101"/>
                  </a:lnTo>
                  <a:lnTo>
                    <a:pt x="130214" y="205095"/>
                  </a:lnTo>
                  <a:lnTo>
                    <a:pt x="131076" y="203945"/>
                  </a:lnTo>
                  <a:lnTo>
                    <a:pt x="132082" y="202795"/>
                  </a:lnTo>
                  <a:lnTo>
                    <a:pt x="132801" y="201501"/>
                  </a:lnTo>
                  <a:lnTo>
                    <a:pt x="133375" y="200208"/>
                  </a:lnTo>
                  <a:lnTo>
                    <a:pt x="133950" y="198771"/>
                  </a:lnTo>
                  <a:lnTo>
                    <a:pt x="134382" y="197333"/>
                  </a:lnTo>
                  <a:lnTo>
                    <a:pt x="134525" y="195896"/>
                  </a:lnTo>
                  <a:lnTo>
                    <a:pt x="134669" y="194315"/>
                  </a:lnTo>
                  <a:lnTo>
                    <a:pt x="134669" y="70712"/>
                  </a:lnTo>
                  <a:lnTo>
                    <a:pt x="134525" y="69131"/>
                  </a:lnTo>
                  <a:lnTo>
                    <a:pt x="134382" y="67550"/>
                  </a:lnTo>
                  <a:lnTo>
                    <a:pt x="133950" y="66113"/>
                  </a:lnTo>
                  <a:lnTo>
                    <a:pt x="133375" y="64676"/>
                  </a:lnTo>
                  <a:lnTo>
                    <a:pt x="132801" y="63382"/>
                  </a:lnTo>
                  <a:lnTo>
                    <a:pt x="132082" y="62089"/>
                  </a:lnTo>
                  <a:lnTo>
                    <a:pt x="131076" y="60939"/>
                  </a:lnTo>
                  <a:lnTo>
                    <a:pt x="130214" y="59933"/>
                  </a:lnTo>
                  <a:lnTo>
                    <a:pt x="129064" y="58927"/>
                  </a:lnTo>
                  <a:lnTo>
                    <a:pt x="127914" y="58065"/>
                  </a:lnTo>
                  <a:lnTo>
                    <a:pt x="126620" y="57346"/>
                  </a:lnTo>
                  <a:lnTo>
                    <a:pt x="125327" y="56627"/>
                  </a:lnTo>
                  <a:lnTo>
                    <a:pt x="123890" y="56196"/>
                  </a:lnTo>
                  <a:lnTo>
                    <a:pt x="122453" y="55765"/>
                  </a:lnTo>
                  <a:lnTo>
                    <a:pt x="121015" y="55478"/>
                  </a:lnTo>
                  <a:lnTo>
                    <a:pt x="95576" y="55478"/>
                  </a:lnTo>
                  <a:lnTo>
                    <a:pt x="93995" y="55334"/>
                  </a:lnTo>
                  <a:lnTo>
                    <a:pt x="92414" y="55190"/>
                  </a:lnTo>
                  <a:lnTo>
                    <a:pt x="90977" y="54759"/>
                  </a:lnTo>
                  <a:lnTo>
                    <a:pt x="89540" y="54184"/>
                  </a:lnTo>
                  <a:lnTo>
                    <a:pt x="88246" y="53609"/>
                  </a:lnTo>
                  <a:lnTo>
                    <a:pt x="86953" y="52891"/>
                  </a:lnTo>
                  <a:lnTo>
                    <a:pt x="85803" y="52028"/>
                  </a:lnTo>
                  <a:lnTo>
                    <a:pt x="84797" y="51022"/>
                  </a:lnTo>
                  <a:lnTo>
                    <a:pt x="83791" y="49872"/>
                  </a:lnTo>
                  <a:lnTo>
                    <a:pt x="82929" y="48723"/>
                  </a:lnTo>
                  <a:lnTo>
                    <a:pt x="82210" y="47429"/>
                  </a:lnTo>
                  <a:lnTo>
                    <a:pt x="81491" y="46135"/>
                  </a:lnTo>
                  <a:lnTo>
                    <a:pt x="81060" y="44698"/>
                  </a:lnTo>
                  <a:lnTo>
                    <a:pt x="80629" y="43261"/>
                  </a:lnTo>
                  <a:lnTo>
                    <a:pt x="80341" y="41824"/>
                  </a:lnTo>
                  <a:lnTo>
                    <a:pt x="80341" y="40243"/>
                  </a:lnTo>
                  <a:lnTo>
                    <a:pt x="80341" y="15235"/>
                  </a:lnTo>
                  <a:lnTo>
                    <a:pt x="80198" y="13654"/>
                  </a:lnTo>
                  <a:lnTo>
                    <a:pt x="80054" y="12073"/>
                  </a:lnTo>
                  <a:lnTo>
                    <a:pt x="79623" y="10636"/>
                  </a:lnTo>
                  <a:lnTo>
                    <a:pt x="79048" y="9342"/>
                  </a:lnTo>
                  <a:lnTo>
                    <a:pt x="78473" y="7905"/>
                  </a:lnTo>
                  <a:lnTo>
                    <a:pt x="77754" y="6755"/>
                  </a:lnTo>
                  <a:lnTo>
                    <a:pt x="76892" y="5462"/>
                  </a:lnTo>
                  <a:lnTo>
                    <a:pt x="75886" y="4455"/>
                  </a:lnTo>
                  <a:lnTo>
                    <a:pt x="74736" y="3449"/>
                  </a:lnTo>
                  <a:lnTo>
                    <a:pt x="73586" y="2587"/>
                  </a:lnTo>
                  <a:lnTo>
                    <a:pt x="72293" y="1868"/>
                  </a:lnTo>
                  <a:lnTo>
                    <a:pt x="70999" y="1150"/>
                  </a:lnTo>
                  <a:lnTo>
                    <a:pt x="69562" y="719"/>
                  </a:lnTo>
                  <a:lnTo>
                    <a:pt x="68125" y="287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rgbClr val="B0C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38"/>
            <p:cNvSpPr txBox="1"/>
            <p:nvPr/>
          </p:nvSpPr>
          <p:spPr>
            <a:xfrm>
              <a:off x="918694" y="2136173"/>
              <a:ext cx="1585200" cy="15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75" lIns="0" spcFirstLastPara="1" rIns="0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Check unusual file names</a:t>
              </a:r>
              <a:endParaRPr sz="21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704206" y="1147334"/>
              <a:ext cx="1830825" cy="2848832"/>
            </a:xfrm>
            <a:custGeom>
              <a:rect b="b" l="l" r="r" t="t"/>
              <a:pathLst>
                <a:path extrusionOk="0" h="209550" w="134669">
                  <a:moveTo>
                    <a:pt x="13654" y="0"/>
                  </a:moveTo>
                  <a:lnTo>
                    <a:pt x="12073" y="287"/>
                  </a:lnTo>
                  <a:lnTo>
                    <a:pt x="10636" y="719"/>
                  </a:lnTo>
                  <a:lnTo>
                    <a:pt x="9198" y="1150"/>
                  </a:lnTo>
                  <a:lnTo>
                    <a:pt x="7905" y="1868"/>
                  </a:lnTo>
                  <a:lnTo>
                    <a:pt x="6611" y="2587"/>
                  </a:lnTo>
                  <a:lnTo>
                    <a:pt x="5462" y="3449"/>
                  </a:lnTo>
                  <a:lnTo>
                    <a:pt x="4455" y="4455"/>
                  </a:lnTo>
                  <a:lnTo>
                    <a:pt x="3449" y="5462"/>
                  </a:lnTo>
                  <a:lnTo>
                    <a:pt x="2587" y="6755"/>
                  </a:lnTo>
                  <a:lnTo>
                    <a:pt x="1725" y="7905"/>
                  </a:lnTo>
                  <a:lnTo>
                    <a:pt x="1150" y="9342"/>
                  </a:lnTo>
                  <a:lnTo>
                    <a:pt x="575" y="10636"/>
                  </a:lnTo>
                  <a:lnTo>
                    <a:pt x="287" y="12073"/>
                  </a:lnTo>
                  <a:lnTo>
                    <a:pt x="0" y="13654"/>
                  </a:lnTo>
                  <a:lnTo>
                    <a:pt x="0" y="15235"/>
                  </a:lnTo>
                  <a:lnTo>
                    <a:pt x="0" y="194315"/>
                  </a:lnTo>
                  <a:lnTo>
                    <a:pt x="0" y="195896"/>
                  </a:lnTo>
                  <a:lnTo>
                    <a:pt x="287" y="197333"/>
                  </a:lnTo>
                  <a:lnTo>
                    <a:pt x="575" y="198771"/>
                  </a:lnTo>
                  <a:lnTo>
                    <a:pt x="1150" y="200208"/>
                  </a:lnTo>
                  <a:lnTo>
                    <a:pt x="1725" y="201501"/>
                  </a:lnTo>
                  <a:lnTo>
                    <a:pt x="2587" y="202795"/>
                  </a:lnTo>
                  <a:lnTo>
                    <a:pt x="3449" y="203945"/>
                  </a:lnTo>
                  <a:lnTo>
                    <a:pt x="4455" y="205095"/>
                  </a:lnTo>
                  <a:lnTo>
                    <a:pt x="5462" y="206101"/>
                  </a:lnTo>
                  <a:lnTo>
                    <a:pt x="6611" y="206963"/>
                  </a:lnTo>
                  <a:lnTo>
                    <a:pt x="7905" y="207682"/>
                  </a:lnTo>
                  <a:lnTo>
                    <a:pt x="9198" y="208256"/>
                  </a:lnTo>
                  <a:lnTo>
                    <a:pt x="10636" y="208831"/>
                  </a:lnTo>
                  <a:lnTo>
                    <a:pt x="12073" y="209263"/>
                  </a:lnTo>
                  <a:lnTo>
                    <a:pt x="13654" y="209406"/>
                  </a:lnTo>
                  <a:lnTo>
                    <a:pt x="15091" y="209550"/>
                  </a:lnTo>
                  <a:lnTo>
                    <a:pt x="119434" y="209550"/>
                  </a:lnTo>
                  <a:lnTo>
                    <a:pt x="121015" y="209406"/>
                  </a:lnTo>
                  <a:lnTo>
                    <a:pt x="122453" y="209263"/>
                  </a:lnTo>
                  <a:lnTo>
                    <a:pt x="123890" y="208831"/>
                  </a:lnTo>
                  <a:lnTo>
                    <a:pt x="125327" y="208256"/>
                  </a:lnTo>
                  <a:lnTo>
                    <a:pt x="126620" y="207682"/>
                  </a:lnTo>
                  <a:lnTo>
                    <a:pt x="127914" y="206963"/>
                  </a:lnTo>
                  <a:lnTo>
                    <a:pt x="129064" y="206101"/>
                  </a:lnTo>
                  <a:lnTo>
                    <a:pt x="130214" y="205095"/>
                  </a:lnTo>
                  <a:lnTo>
                    <a:pt x="131076" y="203945"/>
                  </a:lnTo>
                  <a:lnTo>
                    <a:pt x="132082" y="202795"/>
                  </a:lnTo>
                  <a:lnTo>
                    <a:pt x="132801" y="201501"/>
                  </a:lnTo>
                  <a:lnTo>
                    <a:pt x="133375" y="200208"/>
                  </a:lnTo>
                  <a:lnTo>
                    <a:pt x="133950" y="198771"/>
                  </a:lnTo>
                  <a:lnTo>
                    <a:pt x="134382" y="197333"/>
                  </a:lnTo>
                  <a:lnTo>
                    <a:pt x="134525" y="195896"/>
                  </a:lnTo>
                  <a:lnTo>
                    <a:pt x="134669" y="194315"/>
                  </a:lnTo>
                  <a:lnTo>
                    <a:pt x="134669" y="70712"/>
                  </a:lnTo>
                  <a:lnTo>
                    <a:pt x="134525" y="69131"/>
                  </a:lnTo>
                  <a:lnTo>
                    <a:pt x="134382" y="67550"/>
                  </a:lnTo>
                  <a:lnTo>
                    <a:pt x="133950" y="66113"/>
                  </a:lnTo>
                  <a:lnTo>
                    <a:pt x="133375" y="64676"/>
                  </a:lnTo>
                  <a:lnTo>
                    <a:pt x="132801" y="63382"/>
                  </a:lnTo>
                  <a:lnTo>
                    <a:pt x="132082" y="62089"/>
                  </a:lnTo>
                  <a:lnTo>
                    <a:pt x="131076" y="60939"/>
                  </a:lnTo>
                  <a:lnTo>
                    <a:pt x="130214" y="59933"/>
                  </a:lnTo>
                  <a:lnTo>
                    <a:pt x="129064" y="58927"/>
                  </a:lnTo>
                  <a:lnTo>
                    <a:pt x="127914" y="58065"/>
                  </a:lnTo>
                  <a:lnTo>
                    <a:pt x="126620" y="57346"/>
                  </a:lnTo>
                  <a:lnTo>
                    <a:pt x="125327" y="56627"/>
                  </a:lnTo>
                  <a:lnTo>
                    <a:pt x="123890" y="56196"/>
                  </a:lnTo>
                  <a:lnTo>
                    <a:pt x="122453" y="55765"/>
                  </a:lnTo>
                  <a:lnTo>
                    <a:pt x="121015" y="55478"/>
                  </a:lnTo>
                  <a:lnTo>
                    <a:pt x="95576" y="55478"/>
                  </a:lnTo>
                  <a:lnTo>
                    <a:pt x="93995" y="55334"/>
                  </a:lnTo>
                  <a:lnTo>
                    <a:pt x="92414" y="55190"/>
                  </a:lnTo>
                  <a:lnTo>
                    <a:pt x="90977" y="54759"/>
                  </a:lnTo>
                  <a:lnTo>
                    <a:pt x="89540" y="54184"/>
                  </a:lnTo>
                  <a:lnTo>
                    <a:pt x="88246" y="53609"/>
                  </a:lnTo>
                  <a:lnTo>
                    <a:pt x="86953" y="52891"/>
                  </a:lnTo>
                  <a:lnTo>
                    <a:pt x="85803" y="52028"/>
                  </a:lnTo>
                  <a:lnTo>
                    <a:pt x="84797" y="51022"/>
                  </a:lnTo>
                  <a:lnTo>
                    <a:pt x="83791" y="49872"/>
                  </a:lnTo>
                  <a:lnTo>
                    <a:pt x="82929" y="48723"/>
                  </a:lnTo>
                  <a:lnTo>
                    <a:pt x="82210" y="47429"/>
                  </a:lnTo>
                  <a:lnTo>
                    <a:pt x="81491" y="46135"/>
                  </a:lnTo>
                  <a:lnTo>
                    <a:pt x="81060" y="44698"/>
                  </a:lnTo>
                  <a:lnTo>
                    <a:pt x="80629" y="43261"/>
                  </a:lnTo>
                  <a:lnTo>
                    <a:pt x="80341" y="41824"/>
                  </a:lnTo>
                  <a:lnTo>
                    <a:pt x="80341" y="40243"/>
                  </a:lnTo>
                  <a:lnTo>
                    <a:pt x="80341" y="15235"/>
                  </a:lnTo>
                  <a:lnTo>
                    <a:pt x="80198" y="13654"/>
                  </a:lnTo>
                  <a:lnTo>
                    <a:pt x="80054" y="12073"/>
                  </a:lnTo>
                  <a:lnTo>
                    <a:pt x="79623" y="10636"/>
                  </a:lnTo>
                  <a:lnTo>
                    <a:pt x="79048" y="9342"/>
                  </a:lnTo>
                  <a:lnTo>
                    <a:pt x="78473" y="7905"/>
                  </a:lnTo>
                  <a:lnTo>
                    <a:pt x="77754" y="6755"/>
                  </a:lnTo>
                  <a:lnTo>
                    <a:pt x="76892" y="5462"/>
                  </a:lnTo>
                  <a:lnTo>
                    <a:pt x="75886" y="4455"/>
                  </a:lnTo>
                  <a:lnTo>
                    <a:pt x="74736" y="3449"/>
                  </a:lnTo>
                  <a:lnTo>
                    <a:pt x="73586" y="2587"/>
                  </a:lnTo>
                  <a:lnTo>
                    <a:pt x="72293" y="1868"/>
                  </a:lnTo>
                  <a:lnTo>
                    <a:pt x="70999" y="1150"/>
                  </a:lnTo>
                  <a:lnTo>
                    <a:pt x="69562" y="719"/>
                  </a:lnTo>
                  <a:lnTo>
                    <a:pt x="68125" y="287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8"/>
            <p:cNvSpPr txBox="1"/>
            <p:nvPr/>
          </p:nvSpPr>
          <p:spPr>
            <a:xfrm>
              <a:off x="2823894" y="2136073"/>
              <a:ext cx="1585200" cy="15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75" lIns="0" spcFirstLastPara="1" rIns="0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Check unusual modification dates</a:t>
              </a:r>
              <a:endParaRPr sz="21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608956" y="1147334"/>
              <a:ext cx="1830825" cy="2848832"/>
            </a:xfrm>
            <a:custGeom>
              <a:rect b="b" l="l" r="r" t="t"/>
              <a:pathLst>
                <a:path extrusionOk="0" h="209550" w="134669">
                  <a:moveTo>
                    <a:pt x="13654" y="0"/>
                  </a:moveTo>
                  <a:lnTo>
                    <a:pt x="12073" y="287"/>
                  </a:lnTo>
                  <a:lnTo>
                    <a:pt x="10636" y="719"/>
                  </a:lnTo>
                  <a:lnTo>
                    <a:pt x="9198" y="1150"/>
                  </a:lnTo>
                  <a:lnTo>
                    <a:pt x="7905" y="1868"/>
                  </a:lnTo>
                  <a:lnTo>
                    <a:pt x="6611" y="2587"/>
                  </a:lnTo>
                  <a:lnTo>
                    <a:pt x="5462" y="3449"/>
                  </a:lnTo>
                  <a:lnTo>
                    <a:pt x="4455" y="4455"/>
                  </a:lnTo>
                  <a:lnTo>
                    <a:pt x="3449" y="5462"/>
                  </a:lnTo>
                  <a:lnTo>
                    <a:pt x="2587" y="6755"/>
                  </a:lnTo>
                  <a:lnTo>
                    <a:pt x="1725" y="7905"/>
                  </a:lnTo>
                  <a:lnTo>
                    <a:pt x="1150" y="9342"/>
                  </a:lnTo>
                  <a:lnTo>
                    <a:pt x="575" y="10636"/>
                  </a:lnTo>
                  <a:lnTo>
                    <a:pt x="287" y="12073"/>
                  </a:lnTo>
                  <a:lnTo>
                    <a:pt x="0" y="13654"/>
                  </a:lnTo>
                  <a:lnTo>
                    <a:pt x="0" y="15235"/>
                  </a:lnTo>
                  <a:lnTo>
                    <a:pt x="0" y="194315"/>
                  </a:lnTo>
                  <a:lnTo>
                    <a:pt x="0" y="195896"/>
                  </a:lnTo>
                  <a:lnTo>
                    <a:pt x="287" y="197333"/>
                  </a:lnTo>
                  <a:lnTo>
                    <a:pt x="575" y="198771"/>
                  </a:lnTo>
                  <a:lnTo>
                    <a:pt x="1150" y="200208"/>
                  </a:lnTo>
                  <a:lnTo>
                    <a:pt x="1725" y="201501"/>
                  </a:lnTo>
                  <a:lnTo>
                    <a:pt x="2587" y="202795"/>
                  </a:lnTo>
                  <a:lnTo>
                    <a:pt x="3449" y="203945"/>
                  </a:lnTo>
                  <a:lnTo>
                    <a:pt x="4455" y="205095"/>
                  </a:lnTo>
                  <a:lnTo>
                    <a:pt x="5462" y="206101"/>
                  </a:lnTo>
                  <a:lnTo>
                    <a:pt x="6611" y="206963"/>
                  </a:lnTo>
                  <a:lnTo>
                    <a:pt x="7905" y="207682"/>
                  </a:lnTo>
                  <a:lnTo>
                    <a:pt x="9198" y="208256"/>
                  </a:lnTo>
                  <a:lnTo>
                    <a:pt x="10636" y="208831"/>
                  </a:lnTo>
                  <a:lnTo>
                    <a:pt x="12073" y="209263"/>
                  </a:lnTo>
                  <a:lnTo>
                    <a:pt x="13654" y="209406"/>
                  </a:lnTo>
                  <a:lnTo>
                    <a:pt x="15091" y="209550"/>
                  </a:lnTo>
                  <a:lnTo>
                    <a:pt x="119434" y="209550"/>
                  </a:lnTo>
                  <a:lnTo>
                    <a:pt x="121015" y="209406"/>
                  </a:lnTo>
                  <a:lnTo>
                    <a:pt x="122453" y="209263"/>
                  </a:lnTo>
                  <a:lnTo>
                    <a:pt x="123890" y="208831"/>
                  </a:lnTo>
                  <a:lnTo>
                    <a:pt x="125327" y="208256"/>
                  </a:lnTo>
                  <a:lnTo>
                    <a:pt x="126620" y="207682"/>
                  </a:lnTo>
                  <a:lnTo>
                    <a:pt x="127914" y="206963"/>
                  </a:lnTo>
                  <a:lnTo>
                    <a:pt x="129064" y="206101"/>
                  </a:lnTo>
                  <a:lnTo>
                    <a:pt x="130214" y="205095"/>
                  </a:lnTo>
                  <a:lnTo>
                    <a:pt x="131076" y="203945"/>
                  </a:lnTo>
                  <a:lnTo>
                    <a:pt x="132082" y="202795"/>
                  </a:lnTo>
                  <a:lnTo>
                    <a:pt x="132801" y="201501"/>
                  </a:lnTo>
                  <a:lnTo>
                    <a:pt x="133375" y="200208"/>
                  </a:lnTo>
                  <a:lnTo>
                    <a:pt x="133950" y="198771"/>
                  </a:lnTo>
                  <a:lnTo>
                    <a:pt x="134382" y="197333"/>
                  </a:lnTo>
                  <a:lnTo>
                    <a:pt x="134525" y="195896"/>
                  </a:lnTo>
                  <a:lnTo>
                    <a:pt x="134669" y="194315"/>
                  </a:lnTo>
                  <a:lnTo>
                    <a:pt x="134669" y="70712"/>
                  </a:lnTo>
                  <a:lnTo>
                    <a:pt x="134525" y="69131"/>
                  </a:lnTo>
                  <a:lnTo>
                    <a:pt x="134382" y="67550"/>
                  </a:lnTo>
                  <a:lnTo>
                    <a:pt x="133950" y="66113"/>
                  </a:lnTo>
                  <a:lnTo>
                    <a:pt x="133375" y="64676"/>
                  </a:lnTo>
                  <a:lnTo>
                    <a:pt x="132801" y="63382"/>
                  </a:lnTo>
                  <a:lnTo>
                    <a:pt x="132082" y="62089"/>
                  </a:lnTo>
                  <a:lnTo>
                    <a:pt x="131076" y="60939"/>
                  </a:lnTo>
                  <a:lnTo>
                    <a:pt x="130214" y="59933"/>
                  </a:lnTo>
                  <a:lnTo>
                    <a:pt x="129064" y="58927"/>
                  </a:lnTo>
                  <a:lnTo>
                    <a:pt x="127914" y="58065"/>
                  </a:lnTo>
                  <a:lnTo>
                    <a:pt x="126620" y="57346"/>
                  </a:lnTo>
                  <a:lnTo>
                    <a:pt x="125327" y="56627"/>
                  </a:lnTo>
                  <a:lnTo>
                    <a:pt x="123890" y="56196"/>
                  </a:lnTo>
                  <a:lnTo>
                    <a:pt x="122453" y="55765"/>
                  </a:lnTo>
                  <a:lnTo>
                    <a:pt x="121015" y="55478"/>
                  </a:lnTo>
                  <a:lnTo>
                    <a:pt x="95576" y="55478"/>
                  </a:lnTo>
                  <a:lnTo>
                    <a:pt x="93995" y="55334"/>
                  </a:lnTo>
                  <a:lnTo>
                    <a:pt x="92414" y="55190"/>
                  </a:lnTo>
                  <a:lnTo>
                    <a:pt x="90977" y="54759"/>
                  </a:lnTo>
                  <a:lnTo>
                    <a:pt x="89540" y="54184"/>
                  </a:lnTo>
                  <a:lnTo>
                    <a:pt x="88246" y="53609"/>
                  </a:lnTo>
                  <a:lnTo>
                    <a:pt x="86953" y="52891"/>
                  </a:lnTo>
                  <a:lnTo>
                    <a:pt x="85803" y="52028"/>
                  </a:lnTo>
                  <a:lnTo>
                    <a:pt x="84797" y="51022"/>
                  </a:lnTo>
                  <a:lnTo>
                    <a:pt x="83791" y="49872"/>
                  </a:lnTo>
                  <a:lnTo>
                    <a:pt x="82929" y="48723"/>
                  </a:lnTo>
                  <a:lnTo>
                    <a:pt x="82210" y="47429"/>
                  </a:lnTo>
                  <a:lnTo>
                    <a:pt x="81491" y="46135"/>
                  </a:lnTo>
                  <a:lnTo>
                    <a:pt x="81060" y="44698"/>
                  </a:lnTo>
                  <a:lnTo>
                    <a:pt x="80629" y="43261"/>
                  </a:lnTo>
                  <a:lnTo>
                    <a:pt x="80341" y="41824"/>
                  </a:lnTo>
                  <a:lnTo>
                    <a:pt x="80341" y="40243"/>
                  </a:lnTo>
                  <a:lnTo>
                    <a:pt x="80341" y="15235"/>
                  </a:lnTo>
                  <a:lnTo>
                    <a:pt x="80198" y="13654"/>
                  </a:lnTo>
                  <a:lnTo>
                    <a:pt x="80054" y="12073"/>
                  </a:lnTo>
                  <a:lnTo>
                    <a:pt x="79623" y="10636"/>
                  </a:lnTo>
                  <a:lnTo>
                    <a:pt x="79048" y="9342"/>
                  </a:lnTo>
                  <a:lnTo>
                    <a:pt x="78473" y="7905"/>
                  </a:lnTo>
                  <a:lnTo>
                    <a:pt x="77754" y="6755"/>
                  </a:lnTo>
                  <a:lnTo>
                    <a:pt x="76892" y="5462"/>
                  </a:lnTo>
                  <a:lnTo>
                    <a:pt x="75886" y="4455"/>
                  </a:lnTo>
                  <a:lnTo>
                    <a:pt x="74736" y="3449"/>
                  </a:lnTo>
                  <a:lnTo>
                    <a:pt x="73586" y="2587"/>
                  </a:lnTo>
                  <a:lnTo>
                    <a:pt x="72293" y="1868"/>
                  </a:lnTo>
                  <a:lnTo>
                    <a:pt x="70999" y="1150"/>
                  </a:lnTo>
                  <a:lnTo>
                    <a:pt x="69562" y="719"/>
                  </a:lnTo>
                  <a:lnTo>
                    <a:pt x="68125" y="287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rgbClr val="F1CD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4" name="Google Shape;394;p38"/>
            <p:cNvSpPr txBox="1"/>
            <p:nvPr/>
          </p:nvSpPr>
          <p:spPr>
            <a:xfrm>
              <a:off x="4729198" y="2136073"/>
              <a:ext cx="1585200" cy="15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75" lIns="0" spcFirstLastPara="1" rIns="0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Check file content</a:t>
              </a:r>
              <a:endParaRPr sz="21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513706" y="1147334"/>
              <a:ext cx="1830825" cy="2848832"/>
            </a:xfrm>
            <a:custGeom>
              <a:rect b="b" l="l" r="r" t="t"/>
              <a:pathLst>
                <a:path extrusionOk="0" h="209550" w="134669">
                  <a:moveTo>
                    <a:pt x="13654" y="0"/>
                  </a:moveTo>
                  <a:lnTo>
                    <a:pt x="12073" y="287"/>
                  </a:lnTo>
                  <a:lnTo>
                    <a:pt x="10636" y="719"/>
                  </a:lnTo>
                  <a:lnTo>
                    <a:pt x="9198" y="1150"/>
                  </a:lnTo>
                  <a:lnTo>
                    <a:pt x="7905" y="1868"/>
                  </a:lnTo>
                  <a:lnTo>
                    <a:pt x="6611" y="2587"/>
                  </a:lnTo>
                  <a:lnTo>
                    <a:pt x="5462" y="3449"/>
                  </a:lnTo>
                  <a:lnTo>
                    <a:pt x="4455" y="4455"/>
                  </a:lnTo>
                  <a:lnTo>
                    <a:pt x="3449" y="5462"/>
                  </a:lnTo>
                  <a:lnTo>
                    <a:pt x="2587" y="6755"/>
                  </a:lnTo>
                  <a:lnTo>
                    <a:pt x="1725" y="7905"/>
                  </a:lnTo>
                  <a:lnTo>
                    <a:pt x="1150" y="9342"/>
                  </a:lnTo>
                  <a:lnTo>
                    <a:pt x="575" y="10636"/>
                  </a:lnTo>
                  <a:lnTo>
                    <a:pt x="287" y="12073"/>
                  </a:lnTo>
                  <a:lnTo>
                    <a:pt x="0" y="13654"/>
                  </a:lnTo>
                  <a:lnTo>
                    <a:pt x="0" y="15235"/>
                  </a:lnTo>
                  <a:lnTo>
                    <a:pt x="0" y="194315"/>
                  </a:lnTo>
                  <a:lnTo>
                    <a:pt x="0" y="195896"/>
                  </a:lnTo>
                  <a:lnTo>
                    <a:pt x="287" y="197333"/>
                  </a:lnTo>
                  <a:lnTo>
                    <a:pt x="575" y="198771"/>
                  </a:lnTo>
                  <a:lnTo>
                    <a:pt x="1150" y="200208"/>
                  </a:lnTo>
                  <a:lnTo>
                    <a:pt x="1725" y="201501"/>
                  </a:lnTo>
                  <a:lnTo>
                    <a:pt x="2587" y="202795"/>
                  </a:lnTo>
                  <a:lnTo>
                    <a:pt x="3449" y="203945"/>
                  </a:lnTo>
                  <a:lnTo>
                    <a:pt x="4455" y="205095"/>
                  </a:lnTo>
                  <a:lnTo>
                    <a:pt x="5462" y="206101"/>
                  </a:lnTo>
                  <a:lnTo>
                    <a:pt x="6611" y="206963"/>
                  </a:lnTo>
                  <a:lnTo>
                    <a:pt x="7905" y="207682"/>
                  </a:lnTo>
                  <a:lnTo>
                    <a:pt x="9198" y="208256"/>
                  </a:lnTo>
                  <a:lnTo>
                    <a:pt x="10636" y="208831"/>
                  </a:lnTo>
                  <a:lnTo>
                    <a:pt x="12073" y="209263"/>
                  </a:lnTo>
                  <a:lnTo>
                    <a:pt x="13654" y="209406"/>
                  </a:lnTo>
                  <a:lnTo>
                    <a:pt x="15091" y="209550"/>
                  </a:lnTo>
                  <a:lnTo>
                    <a:pt x="119434" y="209550"/>
                  </a:lnTo>
                  <a:lnTo>
                    <a:pt x="121015" y="209406"/>
                  </a:lnTo>
                  <a:lnTo>
                    <a:pt x="122453" y="209263"/>
                  </a:lnTo>
                  <a:lnTo>
                    <a:pt x="123890" y="208831"/>
                  </a:lnTo>
                  <a:lnTo>
                    <a:pt x="125327" y="208256"/>
                  </a:lnTo>
                  <a:lnTo>
                    <a:pt x="126620" y="207682"/>
                  </a:lnTo>
                  <a:lnTo>
                    <a:pt x="127914" y="206963"/>
                  </a:lnTo>
                  <a:lnTo>
                    <a:pt x="129064" y="206101"/>
                  </a:lnTo>
                  <a:lnTo>
                    <a:pt x="130214" y="205095"/>
                  </a:lnTo>
                  <a:lnTo>
                    <a:pt x="131076" y="203945"/>
                  </a:lnTo>
                  <a:lnTo>
                    <a:pt x="132082" y="202795"/>
                  </a:lnTo>
                  <a:lnTo>
                    <a:pt x="132801" y="201501"/>
                  </a:lnTo>
                  <a:lnTo>
                    <a:pt x="133375" y="200208"/>
                  </a:lnTo>
                  <a:lnTo>
                    <a:pt x="133950" y="198771"/>
                  </a:lnTo>
                  <a:lnTo>
                    <a:pt x="134382" y="197333"/>
                  </a:lnTo>
                  <a:lnTo>
                    <a:pt x="134525" y="195896"/>
                  </a:lnTo>
                  <a:lnTo>
                    <a:pt x="134669" y="194315"/>
                  </a:lnTo>
                  <a:lnTo>
                    <a:pt x="134669" y="70712"/>
                  </a:lnTo>
                  <a:lnTo>
                    <a:pt x="134525" y="69131"/>
                  </a:lnTo>
                  <a:lnTo>
                    <a:pt x="134382" y="67550"/>
                  </a:lnTo>
                  <a:lnTo>
                    <a:pt x="133950" y="66113"/>
                  </a:lnTo>
                  <a:lnTo>
                    <a:pt x="133375" y="64676"/>
                  </a:lnTo>
                  <a:lnTo>
                    <a:pt x="132801" y="63382"/>
                  </a:lnTo>
                  <a:lnTo>
                    <a:pt x="132082" y="62089"/>
                  </a:lnTo>
                  <a:lnTo>
                    <a:pt x="131076" y="60939"/>
                  </a:lnTo>
                  <a:lnTo>
                    <a:pt x="130214" y="59933"/>
                  </a:lnTo>
                  <a:lnTo>
                    <a:pt x="129064" y="58927"/>
                  </a:lnTo>
                  <a:lnTo>
                    <a:pt x="127914" y="58065"/>
                  </a:lnTo>
                  <a:lnTo>
                    <a:pt x="126620" y="57346"/>
                  </a:lnTo>
                  <a:lnTo>
                    <a:pt x="125327" y="56627"/>
                  </a:lnTo>
                  <a:lnTo>
                    <a:pt x="123890" y="56196"/>
                  </a:lnTo>
                  <a:lnTo>
                    <a:pt x="122453" y="55765"/>
                  </a:lnTo>
                  <a:lnTo>
                    <a:pt x="121015" y="55478"/>
                  </a:lnTo>
                  <a:lnTo>
                    <a:pt x="95576" y="55478"/>
                  </a:lnTo>
                  <a:lnTo>
                    <a:pt x="93995" y="55334"/>
                  </a:lnTo>
                  <a:lnTo>
                    <a:pt x="92414" y="55190"/>
                  </a:lnTo>
                  <a:lnTo>
                    <a:pt x="90977" y="54759"/>
                  </a:lnTo>
                  <a:lnTo>
                    <a:pt x="89540" y="54184"/>
                  </a:lnTo>
                  <a:lnTo>
                    <a:pt x="88246" y="53609"/>
                  </a:lnTo>
                  <a:lnTo>
                    <a:pt x="86953" y="52891"/>
                  </a:lnTo>
                  <a:lnTo>
                    <a:pt x="85803" y="52028"/>
                  </a:lnTo>
                  <a:lnTo>
                    <a:pt x="84797" y="51022"/>
                  </a:lnTo>
                  <a:lnTo>
                    <a:pt x="83791" y="49872"/>
                  </a:lnTo>
                  <a:lnTo>
                    <a:pt x="82929" y="48723"/>
                  </a:lnTo>
                  <a:lnTo>
                    <a:pt x="82210" y="47429"/>
                  </a:lnTo>
                  <a:lnTo>
                    <a:pt x="81491" y="46135"/>
                  </a:lnTo>
                  <a:lnTo>
                    <a:pt x="81060" y="44698"/>
                  </a:lnTo>
                  <a:lnTo>
                    <a:pt x="80629" y="43261"/>
                  </a:lnTo>
                  <a:lnTo>
                    <a:pt x="80341" y="41824"/>
                  </a:lnTo>
                  <a:lnTo>
                    <a:pt x="80341" y="40243"/>
                  </a:lnTo>
                  <a:lnTo>
                    <a:pt x="80341" y="15235"/>
                  </a:lnTo>
                  <a:lnTo>
                    <a:pt x="80198" y="13654"/>
                  </a:lnTo>
                  <a:lnTo>
                    <a:pt x="80054" y="12073"/>
                  </a:lnTo>
                  <a:lnTo>
                    <a:pt x="79623" y="10636"/>
                  </a:lnTo>
                  <a:lnTo>
                    <a:pt x="79048" y="9342"/>
                  </a:lnTo>
                  <a:lnTo>
                    <a:pt x="78473" y="7905"/>
                  </a:lnTo>
                  <a:lnTo>
                    <a:pt x="77754" y="6755"/>
                  </a:lnTo>
                  <a:lnTo>
                    <a:pt x="76892" y="5462"/>
                  </a:lnTo>
                  <a:lnTo>
                    <a:pt x="75886" y="4455"/>
                  </a:lnTo>
                  <a:lnTo>
                    <a:pt x="74736" y="3449"/>
                  </a:lnTo>
                  <a:lnTo>
                    <a:pt x="73586" y="2587"/>
                  </a:lnTo>
                  <a:lnTo>
                    <a:pt x="72293" y="1868"/>
                  </a:lnTo>
                  <a:lnTo>
                    <a:pt x="70999" y="1150"/>
                  </a:lnTo>
                  <a:lnTo>
                    <a:pt x="69562" y="719"/>
                  </a:lnTo>
                  <a:lnTo>
                    <a:pt x="68125" y="287"/>
                  </a:lnTo>
                  <a:lnTo>
                    <a:pt x="66688" y="0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38"/>
            <p:cNvSpPr txBox="1"/>
            <p:nvPr/>
          </p:nvSpPr>
          <p:spPr>
            <a:xfrm>
              <a:off x="6630521" y="2136073"/>
              <a:ext cx="1585200" cy="15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8275" lIns="0" spcFirstLastPara="1" rIns="0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Validate executable</a:t>
              </a:r>
              <a:endParaRPr sz="21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7" name="Google Shape;397;p38"/>
            <p:cNvSpPr txBox="1"/>
            <p:nvPr/>
          </p:nvSpPr>
          <p:spPr>
            <a:xfrm>
              <a:off x="918694" y="1243373"/>
              <a:ext cx="864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8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01</a:t>
              </a:r>
              <a:endParaRPr sz="58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8" name="Google Shape;398;p38"/>
            <p:cNvSpPr txBox="1"/>
            <p:nvPr/>
          </p:nvSpPr>
          <p:spPr>
            <a:xfrm>
              <a:off x="2823890" y="1243373"/>
              <a:ext cx="864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8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02</a:t>
              </a:r>
              <a:endParaRPr sz="58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399" name="Google Shape;399;p38"/>
            <p:cNvSpPr txBox="1"/>
            <p:nvPr/>
          </p:nvSpPr>
          <p:spPr>
            <a:xfrm>
              <a:off x="4729195" y="1243373"/>
              <a:ext cx="864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8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03</a:t>
              </a:r>
              <a:endParaRPr sz="58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400" name="Google Shape;400;p38"/>
            <p:cNvSpPr txBox="1"/>
            <p:nvPr/>
          </p:nvSpPr>
          <p:spPr>
            <a:xfrm>
              <a:off x="6630520" y="1243373"/>
              <a:ext cx="864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5800">
                  <a:solidFill>
                    <a:srgbClr val="01010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04</a:t>
              </a:r>
              <a:endParaRPr sz="5800">
                <a:solidFill>
                  <a:srgbClr val="01010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Logging and Logs</a:t>
            </a:r>
            <a:endParaRPr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930677" y="1524650"/>
            <a:ext cx="3890700" cy="33954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Important Plaintext Logs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/var/log/system.log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/var/log/DiskUtility.log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/var/log/fsck_apfs.log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/var/log/wifi.log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/var/log/appfirewall.log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Application Logs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/Library/logs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~/Library/logs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/Library/Application Support/&lt;app_name&gt;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/Applications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4969649" y="1524650"/>
            <a:ext cx="2851200" cy="22731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Binary Logs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Apple System Logs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/var/log/asl/*.asl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Apple Unified Logs (*.tracev3)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/var/db/diagnostics/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/var/db/uuidtext/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Viewing Apple log formats</a:t>
            </a:r>
            <a:endParaRPr/>
          </a:p>
        </p:txBody>
      </p:sp>
      <p:sp>
        <p:nvSpPr>
          <p:cNvPr id="413" name="Google Shape;413;p40"/>
          <p:cNvSpPr txBox="1"/>
          <p:nvPr>
            <p:ph idx="1" type="body"/>
          </p:nvPr>
        </p:nvSpPr>
        <p:spPr>
          <a:xfrm>
            <a:off x="672350" y="1740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ASL logs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# Syslog -f &lt;filename&gt;.asl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AUL logs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# log collect 		→ Collecting all the unified logs (live analysis)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# log show –last 1d &gt; /path/unifiedlog_24h.log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Console app</a:t>
            </a: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25" y="1078675"/>
            <a:ext cx="3758926" cy="27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Platform?</a:t>
            </a:r>
            <a:endParaRPr/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50" y="1553226"/>
            <a:ext cx="7163551" cy="28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/>
        </p:nvSpPr>
        <p:spPr>
          <a:xfrm>
            <a:off x="1065550" y="4610950"/>
            <a:ext cx="41352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https://github.com/ydkhatri/mac_apt</a:t>
            </a:r>
            <a:endParaRPr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mac_apt: Common Plugins for Forensics</a:t>
            </a:r>
            <a:endParaRPr/>
          </a:p>
        </p:txBody>
      </p:sp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			: Runs every plugin (around 39 currently available)</a:t>
            </a:r>
            <a:endParaRPr/>
          </a:p>
          <a:p>
            <a:pPr indent="-1349999" lvl="0" marL="1349999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FAST 	: Runs all except UNIFIEDLOGS,SPOTLIGHT, and IDEVICEBACKUPS to speed up collection</a:t>
            </a:r>
            <a:endParaRPr/>
          </a:p>
          <a:p>
            <a:pPr indent="-1349999" lvl="0" marL="1349999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SUDOLASTRUN	: Last </a:t>
            </a:r>
            <a:r>
              <a:rPr lang="en-GB"/>
              <a:t>time sudo was run</a:t>
            </a:r>
            <a:endParaRPr/>
          </a:p>
          <a:p>
            <a:pPr indent="-1349999" lvl="0" marL="1349999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TERMSESSIONS	: Terminal activities</a:t>
            </a:r>
            <a:endParaRPr/>
          </a:p>
          <a:p>
            <a:pPr indent="-1349999" lvl="0" marL="1349999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UNIFIEDLOGS	: Read .tracev3 AUL files</a:t>
            </a:r>
            <a:endParaRPr/>
          </a:p>
          <a:p>
            <a:pPr indent="-1349999" lvl="0" marL="1349999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UTMPX	: Read login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macOS Triage: An Approach</a:t>
            </a:r>
            <a:endParaRPr/>
          </a:p>
        </p:txBody>
      </p:sp>
      <p:sp>
        <p:nvSpPr>
          <p:cNvPr id="433" name="Google Shape;433;p43"/>
          <p:cNvSpPr txBox="1"/>
          <p:nvPr/>
        </p:nvSpPr>
        <p:spPr>
          <a:xfrm>
            <a:off x="793753" y="2455871"/>
            <a:ext cx="12978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 Info &amp; Context</a:t>
            </a:r>
            <a:endParaRPr sz="111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43"/>
          <p:cNvSpPr txBox="1"/>
          <p:nvPr/>
        </p:nvSpPr>
        <p:spPr>
          <a:xfrm>
            <a:off x="793753" y="2847369"/>
            <a:ext cx="1297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 version, serial number, boot time, hardware, account names, fde, EDRs</a:t>
            </a:r>
            <a:endParaRPr sz="88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2066619" y="2448339"/>
            <a:ext cx="1264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Review unified logs</a:t>
            </a:r>
            <a:endParaRPr sz="111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43"/>
          <p:cNvSpPr txBox="1"/>
          <p:nvPr/>
        </p:nvSpPr>
        <p:spPr>
          <a:xfrm>
            <a:off x="2066619" y="2847369"/>
            <a:ext cx="1264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Suspicious</a:t>
            </a: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process, error message, security alerts, network activities, login attempts</a:t>
            </a:r>
            <a:endParaRPr sz="88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3330806" y="2433275"/>
            <a:ext cx="1264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machines snapshots</a:t>
            </a:r>
            <a:endParaRPr sz="1112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3"/>
          <p:cNvSpPr txBox="1"/>
          <p:nvPr/>
        </p:nvSpPr>
        <p:spPr>
          <a:xfrm>
            <a:off x="3330806" y="2847367"/>
            <a:ext cx="1264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macOS 26 (Tahoe), only os update snapshot is available by default.  But if </a:t>
            </a: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lang="en-GB" sz="8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consider to mount.</a:t>
            </a:r>
            <a:endParaRPr sz="88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4591931" y="2433275"/>
            <a:ext cx="1264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Gather Volatile data</a:t>
            </a:r>
            <a:endParaRPr sz="111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4591931" y="2847369"/>
            <a:ext cx="1264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Running Process, network connections, ARP cache, logged-in users, </a:t>
            </a:r>
            <a:endParaRPr sz="88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5849311" y="2433275"/>
            <a:ext cx="1264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Persistence &amp; Auto-start</a:t>
            </a:r>
            <a:endParaRPr sz="111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5849311" y="2847369"/>
            <a:ext cx="1264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LaunchDaemons, LaunchAgents, Cron jobs, system profiles, browser extensions.</a:t>
            </a:r>
            <a:endParaRPr sz="88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7110861" y="2433275"/>
            <a:ext cx="1264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12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 Artifact Data</a:t>
            </a:r>
            <a:endParaRPr sz="1112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7110861" y="2847369"/>
            <a:ext cx="1264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780"/>
              </a:spcAft>
              <a:buNone/>
            </a:pPr>
            <a:r>
              <a:rPr lang="en-GB" sz="88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Shell artifacts, browser history, downloads, gatekeeper logs.</a:t>
            </a:r>
            <a:endParaRPr sz="88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43"/>
          <p:cNvSpPr/>
          <p:nvPr/>
        </p:nvSpPr>
        <p:spPr>
          <a:xfrm flipH="1">
            <a:off x="871501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46" name="Google Shape;446;p43"/>
          <p:cNvSpPr/>
          <p:nvPr/>
        </p:nvSpPr>
        <p:spPr>
          <a:xfrm>
            <a:off x="871160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47" name="Google Shape;447;p43"/>
          <p:cNvSpPr/>
          <p:nvPr/>
        </p:nvSpPr>
        <p:spPr>
          <a:xfrm flipH="1">
            <a:off x="2088023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7">
                <a:solidFill>
                  <a:srgbClr val="999999"/>
                </a:solidFill>
              </a:rPr>
              <a:t>  </a:t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2087682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49" name="Google Shape;449;p43"/>
          <p:cNvSpPr/>
          <p:nvPr/>
        </p:nvSpPr>
        <p:spPr>
          <a:xfrm flipH="1">
            <a:off x="3305157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3304815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1" name="Google Shape;451;p43"/>
          <p:cNvSpPr/>
          <p:nvPr/>
        </p:nvSpPr>
        <p:spPr>
          <a:xfrm flipH="1">
            <a:off x="4519350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4519009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 flipH="1">
            <a:off x="5729912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5729570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5" name="Google Shape;455;p43"/>
          <p:cNvSpPr/>
          <p:nvPr/>
        </p:nvSpPr>
        <p:spPr>
          <a:xfrm flipH="1">
            <a:off x="6944502" y="2078386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6944160" y="2235872"/>
            <a:ext cx="1318200" cy="142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101700" lIns="101700" spcFirstLastPara="1" rIns="101700" wrap="square" tIns="10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7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AutoMacTC by CrowdStrike</a:t>
            </a:r>
            <a:endParaRPr/>
          </a:p>
        </p:txBody>
      </p:sp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275" y="1131850"/>
            <a:ext cx="5761050" cy="32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1478275" y="4543400"/>
            <a:ext cx="57612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https://github.com/CrowdStrike/automactc</a:t>
            </a:r>
            <a:endParaRPr sz="11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Wins with macOS</a:t>
            </a:r>
            <a:endParaRPr/>
          </a:p>
        </p:txBody>
      </p:sp>
      <p:sp>
        <p:nvSpPr>
          <p:cNvPr id="469" name="Google Shape;469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Unified File System Structure - Key user data are in /Users/&lt;user&gt; and system-wide resources are in /System or /Library.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Less Places for Persistence - Mostly on Launch Daemons/Agents, and a few others like (login items, cron jobs, kernel extensions)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Built-in Quarantine Info - macOS might tags downloaded files with the source URL.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Snapshots - Absolutely valuable and by default.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Apple’s AUL - Contains everything that happened in the system. It is on by default. Fields are generous.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174112" y="881963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41" name="Google Shape;241;p19"/>
          <p:cNvSpPr txBox="1"/>
          <p:nvPr>
            <p:ph idx="4294967295" type="body"/>
          </p:nvPr>
        </p:nvSpPr>
        <p:spPr>
          <a:xfrm>
            <a:off x="1174100" y="1426675"/>
            <a:ext cx="4522500" cy="3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Introduction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Forensic Acquisition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Evidence Profiling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Forensics Artifacts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Logging and Analysis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Considerations with Incident </a:t>
            </a:r>
            <a:r>
              <a:rPr lang="en-GB" sz="1500"/>
              <a:t>Response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An Approach to macOS triaging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other considerations</a:t>
            </a:r>
            <a:endParaRPr/>
          </a:p>
        </p:txBody>
      </p:sp>
      <p:sp>
        <p:nvSpPr>
          <p:cNvPr id="475" name="Google Shape;475;p46"/>
          <p:cNvSpPr txBox="1"/>
          <p:nvPr>
            <p:ph idx="1" type="body"/>
          </p:nvPr>
        </p:nvSpPr>
        <p:spPr>
          <a:xfrm>
            <a:off x="1381800" y="1579975"/>
            <a:ext cx="6609600" cy="26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Profiles need to be setup properly for the EDRs to work.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EDR usually are not super strong on mac.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Logs in the mac can be read, removed, modified by the users.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Established the process to react in case of incident. 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-GB">
                <a:solidFill>
                  <a:srgbClr val="FFFFFF"/>
                </a:solidFill>
              </a:rPr>
              <a:t>How, When, Where, Who, What???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81" name="Google Shape;481;p4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82" name="Google Shape;482;p4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0" name="Google Shape;490;p4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4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93" name="Google Shape;493;p4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7" name="Google Shape;497;p4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4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00" name="Google Shape;500;p4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4" name="Google Shape;504;p4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5" name="Google Shape;505;p4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6" name="Google Shape;506;p4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07" name="Google Shape;507;p4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4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12" name="Google Shape;512;p4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3" name="Google Shape;513;p4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4" name="Google Shape;514;p4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6" name="Google Shape;516;p4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7" name="Google Shape;517;p4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18" name="Google Shape;518;p4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6" name="Google Shape;526;p4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1174100" y="1426675"/>
            <a:ext cx="42009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MacOS are mostly on endpoints.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Until  OS X 10.12, HFS+ file system is used.</a:t>
            </a:r>
            <a:br>
              <a:rPr lang="en-GB"/>
            </a:br>
            <a:r>
              <a:rPr lang="en-GB"/>
              <a:t>- Timestamp is limited to 1 sec</a:t>
            </a:r>
            <a:br>
              <a:rPr lang="en-GB"/>
            </a:br>
            <a:r>
              <a:rPr lang="en-GB"/>
              <a:t>- Don’t support date beyond 2040</a:t>
            </a:r>
            <a:br>
              <a:rPr lang="en-GB"/>
            </a:br>
            <a:r>
              <a:rPr lang="en-GB"/>
              <a:t>- Snapshot is not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APFS on macOS 10.13 in the year 2017.</a:t>
            </a:r>
            <a:br>
              <a:rPr lang="en-GB"/>
            </a:br>
            <a:r>
              <a:rPr lang="en-GB"/>
              <a:t>- Solved all HFS+ issues</a:t>
            </a:r>
            <a:br>
              <a:rPr lang="en-GB"/>
            </a:br>
            <a:r>
              <a:rPr lang="en-GB"/>
              <a:t>- Full disk encryption is native</a:t>
            </a:r>
            <a:br>
              <a:rPr lang="en-GB"/>
            </a:br>
            <a:r>
              <a:rPr lang="en-GB"/>
              <a:t>- Instead of journaling, it uses Atomic Safe Save (ASS)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325" y="936350"/>
            <a:ext cx="3437123" cy="34371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MacOS brief history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Structure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User Domain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Home Directory</a:t>
            </a:r>
            <a:br>
              <a:rPr lang="en-GB"/>
            </a:br>
            <a:r>
              <a:rPr lang="en-GB"/>
              <a:t> - /Users/&lt;username&gt;/</a:t>
            </a:r>
            <a:br>
              <a:rPr lang="en-GB"/>
            </a:br>
            <a:r>
              <a:rPr lang="en-GB"/>
              <a:t> - .Trash</a:t>
            </a:r>
            <a:br>
              <a:rPr lang="en-GB"/>
            </a:br>
            <a:r>
              <a:rPr lang="en-GB"/>
              <a:t> - .zsh history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Public Directory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User Library</a:t>
            </a:r>
            <a:br>
              <a:rPr lang="en-GB"/>
            </a:br>
            <a:r>
              <a:rPr lang="en-GB"/>
              <a:t> - /Users/&lt;username&gt;/Library/</a:t>
            </a:r>
            <a:br>
              <a:rPr lang="en-GB"/>
            </a:br>
            <a:r>
              <a:rPr lang="en-GB"/>
              <a:t> - Application sandboxes, Preferences, Caches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100" y="404625"/>
            <a:ext cx="2817249" cy="4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8120350" y="1892150"/>
            <a:ext cx="828600" cy="459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 Domain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Directories and Extensions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409642" y="1688050"/>
            <a:ext cx="2988900" cy="2911200"/>
          </a:xfrm>
          <a:prstGeom prst="rect">
            <a:avLst/>
          </a:prstGeom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Directories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/bin	- Standard binaries</a:t>
            </a:r>
            <a:br>
              <a:rPr lang="en-GB"/>
            </a:br>
            <a:r>
              <a:rPr lang="en-GB"/>
              <a:t>/sbin	- System binaries</a:t>
            </a:r>
            <a:br>
              <a:rPr lang="en-GB"/>
            </a:br>
            <a:r>
              <a:rPr lang="en-GB"/>
              <a:t>/dev	- Device files</a:t>
            </a:r>
            <a:br>
              <a:rPr lang="en-GB"/>
            </a:br>
            <a:r>
              <a:rPr lang="en-GB"/>
              <a:t>/opt	- Optional software</a:t>
            </a:r>
            <a:br>
              <a:rPr lang="en-GB"/>
            </a:br>
            <a:r>
              <a:rPr lang="en-GB"/>
              <a:t>/private - tmp, var, etc config files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5004242" y="1688050"/>
            <a:ext cx="2988900" cy="2911200"/>
          </a:xfrm>
          <a:prstGeom prst="rect">
            <a:avLst/>
          </a:prstGeom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Extensions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.dmg 	- Disk images</a:t>
            </a:r>
            <a:br>
              <a:rPr lang="en-GB"/>
            </a:br>
            <a:r>
              <a:rPr lang="en-GB"/>
              <a:t>.kext	- Kernel Extension (deprecated)</a:t>
            </a:r>
            <a:br>
              <a:rPr lang="en-GB"/>
            </a:br>
            <a:r>
              <a:rPr lang="en-GB"/>
              <a:t>.plist	- Property list</a:t>
            </a:r>
            <a:br>
              <a:rPr lang="en-GB"/>
            </a:br>
            <a:r>
              <a:rPr lang="en-GB"/>
              <a:t>.app	- Applications</a:t>
            </a:r>
            <a:br>
              <a:rPr lang="en-GB"/>
            </a:br>
            <a:r>
              <a:rPr lang="en-GB"/>
              <a:t>.dylib	- Dynamic Libraries</a:t>
            </a:r>
            <a:br>
              <a:rPr lang="en-GB"/>
            </a:br>
            <a:r>
              <a:rPr lang="en-GB"/>
              <a:t>.pkg	- Packages</a:t>
            </a:r>
            <a:br>
              <a:rPr lang="en-GB"/>
            </a:br>
            <a:r>
              <a:rPr lang="en-GB"/>
              <a:t>.xar	- Archive files (often installer)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341586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MacOS follows Unix time of 64 bit (APFS)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File system tracks up to nano second. But it only shows </a:t>
            </a:r>
            <a:r>
              <a:rPr lang="en-GB"/>
              <a:t>up to</a:t>
            </a:r>
            <a:r>
              <a:rPr lang="en-GB"/>
              <a:t> second normally.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# </a:t>
            </a:r>
            <a:r>
              <a:rPr lang="en-GB"/>
              <a:t>s</a:t>
            </a:r>
            <a:r>
              <a:rPr lang="en-GB"/>
              <a:t>tat -x &lt;filename&gt;</a:t>
            </a:r>
            <a:br>
              <a:rPr lang="en-GB"/>
            </a:br>
            <a:r>
              <a:rPr lang="en-GB"/>
              <a:t># GetFileinfo &lt;filename&gt;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# </a:t>
            </a:r>
            <a:r>
              <a:rPr lang="en-GB"/>
              <a:t>s</a:t>
            </a:r>
            <a:r>
              <a:rPr lang="en-GB"/>
              <a:t>tat -f %Fa &lt;filename&gt;    —&gt; a,m,c for access, modification, change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57" y="2863811"/>
            <a:ext cx="2974124" cy="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63812"/>
            <a:ext cx="3139101" cy="8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750" y="4169633"/>
            <a:ext cx="3013100" cy="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Acquisition</a:t>
            </a:r>
            <a:endParaRPr sz="2800"/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4492850" y="1397550"/>
            <a:ext cx="3619500" cy="2781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Challenges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Physical disk access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Hardware Encryption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FileVault </a:t>
            </a:r>
            <a:r>
              <a:rPr lang="en-GB" sz="1500"/>
              <a:t>Encryption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Full Disk Access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System Integrity Protection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503025" y="535325"/>
            <a:ext cx="3458400" cy="13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Acquisition Tools</a:t>
            </a:r>
            <a:endParaRPr/>
          </a:p>
        </p:txBody>
      </p:sp>
      <p:sp>
        <p:nvSpPr>
          <p:cNvPr id="284" name="Google Shape;284;p25"/>
          <p:cNvSpPr txBox="1"/>
          <p:nvPr>
            <p:ph idx="4294967295" type="body"/>
          </p:nvPr>
        </p:nvSpPr>
        <p:spPr>
          <a:xfrm>
            <a:off x="503025" y="2018750"/>
            <a:ext cx="4491000" cy="17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Commercial Tools - Magnet AXIOM, Cellebrite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Direct Access tool - dd, hdiutil, dc3dd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Remote analysis tools - EDR, velociraptor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